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77" r:id="rId10"/>
    <p:sldId id="279" r:id="rId11"/>
    <p:sldId id="281" r:id="rId12"/>
    <p:sldId id="264" r:id="rId13"/>
    <p:sldId id="263" r:id="rId14"/>
    <p:sldId id="266" r:id="rId15"/>
    <p:sldId id="265" r:id="rId16"/>
    <p:sldId id="267" r:id="rId17"/>
    <p:sldId id="268" r:id="rId18"/>
    <p:sldId id="269" r:id="rId19"/>
    <p:sldId id="270" r:id="rId20"/>
    <p:sldId id="273" r:id="rId21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2C7"/>
    <a:srgbClr val="B40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86" d="100"/>
          <a:sy n="86" d="100"/>
        </p:scale>
        <p:origin x="2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2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4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4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6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9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2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51732-28F3-4991-A62A-C254BF28C96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507DD-2F3D-404C-BF69-4B7FC133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rbosquid.com/Search/Artists/Dacian_Falx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urbosquid.com/Conversion/Index.cfm" TargetMode="External"/><Relationship Id="rId5" Type="http://schemas.openxmlformats.org/officeDocument/2006/relationships/hyperlink" Target="https://blog.turbosquid.com/turbosquid-3d-model-license/#Editorial-Usage" TargetMode="External"/><Relationship Id="rId4" Type="http://schemas.openxmlformats.org/officeDocument/2006/relationships/hyperlink" Target="https://blog.turbosquid.com/turbosquid-3d-model-licens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A391-C25A-4402-B9BC-E124FE5A2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 Plant Floor</a:t>
            </a:r>
            <a:br>
              <a:rPr lang="en-US" dirty="0"/>
            </a:br>
            <a:r>
              <a:rPr lang="en-US" dirty="0"/>
              <a:t>Drill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8A1D7-CD98-4FFF-93E8-79B8085F0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Joseph Burden 5/16/2021</a:t>
            </a:r>
          </a:p>
        </p:txBody>
      </p:sp>
    </p:spTree>
    <p:extLst>
      <p:ext uri="{BB962C8B-B14F-4D97-AF65-F5344CB8AC3E}">
        <p14:creationId xmlns:p14="http://schemas.microsoft.com/office/powerpoint/2010/main" val="189306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tText">
            <a:extLst>
              <a:ext uri="{FF2B5EF4-FFF2-40B4-BE49-F238E27FC236}">
                <a16:creationId xmlns:a16="http://schemas.microsoft.com/office/drawing/2014/main" id="{68942585-87BF-B3CC-2683-0D70F6282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51" y="262074"/>
            <a:ext cx="6320857" cy="63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A8D40A4F-9EF7-92D8-2A73-FBB6496193C8}"/>
              </a:ext>
            </a:extLst>
          </p:cNvPr>
          <p:cNvSpPr/>
          <p:nvPr/>
        </p:nvSpPr>
        <p:spPr>
          <a:xfrm>
            <a:off x="133815" y="345687"/>
            <a:ext cx="2943922" cy="1550020"/>
          </a:xfrm>
          <a:prstGeom prst="borderCallout2">
            <a:avLst>
              <a:gd name="adj1" fmla="val 99583"/>
              <a:gd name="adj2" fmla="val 48092"/>
              <a:gd name="adj3" fmla="val 117917"/>
              <a:gd name="adj4" fmla="val 68249"/>
              <a:gd name="adj5" fmla="val 285437"/>
              <a:gd name="adj6" fmla="val 128805"/>
            </a:avLst>
          </a:prstGeom>
          <a:ln w="28575">
            <a:solidFill>
              <a:srgbClr val="E6E2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Turbine purchased needs painting , it has a condenser unit under it the kit includes the 2</a:t>
            </a:r>
            <a:r>
              <a:rPr lang="en-US" baseline="30000" dirty="0"/>
              <a:t>nd</a:t>
            </a:r>
            <a:r>
              <a:rPr lang="en-US" dirty="0"/>
              <a:t> floor section and stairs with railings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73479-9958-9402-DBCC-C91D555F9ABE}"/>
              </a:ext>
            </a:extLst>
          </p:cNvPr>
          <p:cNvSpPr txBox="1"/>
          <p:nvPr/>
        </p:nvSpPr>
        <p:spPr>
          <a:xfrm>
            <a:off x="6467706" y="0"/>
            <a:ext cx="26762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a drawing of the CMR turbine drawing that includes the parts I purchased for the turbines in our model see the </a:t>
            </a:r>
            <a:r>
              <a:rPr lang="en-US" b="1" dirty="0">
                <a:solidFill>
                  <a:srgbClr val="FF0000"/>
                </a:solidFill>
              </a:rPr>
              <a:t>Turbine building assembly </a:t>
            </a:r>
            <a:r>
              <a:rPr lang="en-US" dirty="0">
                <a:solidFill>
                  <a:srgbClr val="FF0000"/>
                </a:solidFill>
              </a:rPr>
              <a:t>PDSF for assembly instructions.</a:t>
            </a:r>
          </a:p>
        </p:txBody>
      </p:sp>
    </p:spTree>
    <p:extLst>
      <p:ext uri="{BB962C8B-B14F-4D97-AF65-F5344CB8AC3E}">
        <p14:creationId xmlns:p14="http://schemas.microsoft.com/office/powerpoint/2010/main" val="382601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C6EF63-729E-41F6-E75A-F17BE3C02D10}"/>
              </a:ext>
            </a:extLst>
          </p:cNvPr>
          <p:cNvGrpSpPr/>
          <p:nvPr/>
        </p:nvGrpSpPr>
        <p:grpSpPr>
          <a:xfrm>
            <a:off x="1120233" y="1224135"/>
            <a:ext cx="6545940" cy="3155215"/>
            <a:chOff x="763394" y="1982419"/>
            <a:chExt cx="6545940" cy="3155215"/>
          </a:xfrm>
        </p:grpSpPr>
        <p:pic>
          <p:nvPicPr>
            <p:cNvPr id="5122" name="Picture 2" descr="NORTHERN LIGHT &amp; POWER PLANT - HO Scale PLASTIC KIT WALTHERS 933-3021 - NEW - Picture 1 of 2">
              <a:extLst>
                <a:ext uri="{FF2B5EF4-FFF2-40B4-BE49-F238E27FC236}">
                  <a16:creationId xmlns:a16="http://schemas.microsoft.com/office/drawing/2014/main" id="{2FA8E07B-2F0C-A955-1065-75C4FCFD3F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39"/>
            <a:stretch/>
          </p:blipFill>
          <p:spPr bwMode="auto">
            <a:xfrm>
              <a:off x="763394" y="2061059"/>
              <a:ext cx="2303191" cy="307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Walthers Cornerstone HO Scale Building/Structure Kit Northern Light Power Plant - Picture 1 of 1">
              <a:extLst>
                <a:ext uri="{FF2B5EF4-FFF2-40B4-BE49-F238E27FC236}">
                  <a16:creationId xmlns:a16="http://schemas.microsoft.com/office/drawing/2014/main" id="{7E238C04-A5BD-030A-3BA5-0029FD30F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t="4985" b="8465"/>
            <a:stretch/>
          </p:blipFill>
          <p:spPr bwMode="auto">
            <a:xfrm>
              <a:off x="3066585" y="1982419"/>
              <a:ext cx="4242749" cy="312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Walthers Champion Packing Plant - Kit - HO Scale Model Railroad Building - #3048 - Picture 1 of 1">
            <a:extLst>
              <a:ext uri="{FF2B5EF4-FFF2-40B4-BE49-F238E27FC236}">
                <a16:creationId xmlns:a16="http://schemas.microsoft.com/office/drawing/2014/main" id="{BF53E9C0-F04D-69B5-0855-2B286D0E1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5449" r="48127"/>
          <a:stretch/>
        </p:blipFill>
        <p:spPr bwMode="auto">
          <a:xfrm>
            <a:off x="3148493" y="4407228"/>
            <a:ext cx="926813" cy="23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althers Champion Packing Plant - Kit - HO Scale Model Railroad Building - #3048 - Picture 1 of 1">
            <a:extLst>
              <a:ext uri="{FF2B5EF4-FFF2-40B4-BE49-F238E27FC236}">
                <a16:creationId xmlns:a16="http://schemas.microsoft.com/office/drawing/2014/main" id="{CB1CF615-EFD2-10C2-04AD-FA5CAA7D6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5449" r="48127"/>
          <a:stretch/>
        </p:blipFill>
        <p:spPr bwMode="auto">
          <a:xfrm>
            <a:off x="1378471" y="4379350"/>
            <a:ext cx="926812" cy="231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8004C-6851-036B-D1AF-6CFC9766BC62}"/>
              </a:ext>
            </a:extLst>
          </p:cNvPr>
          <p:cNvSpPr txBox="1"/>
          <p:nvPr/>
        </p:nvSpPr>
        <p:spPr>
          <a:xfrm>
            <a:off x="323385" y="245327"/>
            <a:ext cx="8642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The New MMRR power plant is a kit bashed plant assembly consisting of 2 </a:t>
            </a:r>
            <a:r>
              <a:rPr lang="en-US" dirty="0" err="1"/>
              <a:t>Walthers</a:t>
            </a:r>
            <a:r>
              <a:rPr lang="en-US" dirty="0"/>
              <a:t> </a:t>
            </a:r>
            <a:r>
              <a:rPr lang="en-US" b="1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Northern Light Power Plant kits. 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The base, 2</a:t>
            </a:r>
            <a:r>
              <a:rPr lang="en-US" i="0" baseline="3000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nd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 floor and </a:t>
            </a:r>
            <a:r>
              <a:rPr lang="en-US" dirty="0">
                <a:solidFill>
                  <a:srgbClr val="191919"/>
                </a:solidFill>
                <a:highlight>
                  <a:srgbClr val="FFFFFF"/>
                </a:highlight>
                <a:latin typeface="Market Sans"/>
              </a:rPr>
              <a:t>r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oof are </a:t>
            </a:r>
            <a:r>
              <a:rPr lang="en-US" i="0" dirty="0" err="1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Aluminium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 </a:t>
            </a:r>
            <a:r>
              <a:rPr lang="en-US" i="0" dirty="0" err="1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composit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 sheets custom made for the bldg. Our design has no front facing wall to allow viewers to see the interior details</a:t>
            </a:r>
            <a:endParaRPr lang="en-US" sz="1800" b="0" i="0" u="none" strike="noStrike" baseline="0" dirty="0">
              <a:solidFill>
                <a:srgbClr val="000000"/>
              </a:solidFill>
              <a:latin typeface="Univers" panose="020B0503020202020204" pitchFamily="34" charset="0"/>
            </a:endParaRPr>
          </a:p>
          <a:p>
            <a:endParaRPr lang="en-US" sz="1800" b="0" i="0" u="none" strike="noStrike" baseline="0" dirty="0">
              <a:latin typeface="Univers" panose="020B0503020202020204" pitchFamily="34" charset="0"/>
            </a:endParaRPr>
          </a:p>
          <a:p>
            <a:r>
              <a:rPr lang="en-US" sz="1800" b="0" i="0" u="none" strike="noStrike" baseline="0" dirty="0">
                <a:latin typeface="Univers" panose="020B0503020202020204" pitchFamily="34" charset="0"/>
              </a:rPr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92045-C384-2026-917A-FA19A3F0F1D2}"/>
              </a:ext>
            </a:extLst>
          </p:cNvPr>
          <p:cNvSpPr txBox="1"/>
          <p:nvPr/>
        </p:nvSpPr>
        <p:spPr>
          <a:xfrm>
            <a:off x="4572000" y="4511739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believe we should have two boiler rooms as show to power the 4 turbines. The drawing shown are part of the </a:t>
            </a:r>
            <a:r>
              <a:rPr lang="en-US" b="1" i="0" dirty="0" err="1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Walthers</a:t>
            </a:r>
            <a:r>
              <a:rPr lang="en-US" b="1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 Champion Packing Plant – Kit</a:t>
            </a:r>
            <a:r>
              <a:rPr lang="en-US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. </a:t>
            </a:r>
            <a:r>
              <a:rPr lang="en-US" dirty="0"/>
              <a:t>We will also require detailed plumbing, control room and electronics I put some diagrams on the club computer at the POWER PLANT folder</a:t>
            </a:r>
          </a:p>
        </p:txBody>
      </p:sp>
    </p:spTree>
    <p:extLst>
      <p:ext uri="{BB962C8B-B14F-4D97-AF65-F5344CB8AC3E}">
        <p14:creationId xmlns:p14="http://schemas.microsoft.com/office/powerpoint/2010/main" val="294243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47E65D-D07D-4D4B-808D-08C36E5923E7}"/>
              </a:ext>
            </a:extLst>
          </p:cNvPr>
          <p:cNvSpPr/>
          <p:nvPr/>
        </p:nvSpPr>
        <p:spPr>
          <a:xfrm>
            <a:off x="67345" y="1874520"/>
            <a:ext cx="9052560" cy="228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B40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5DC6C-1350-4202-8937-A89E30507A45}"/>
              </a:ext>
            </a:extLst>
          </p:cNvPr>
          <p:cNvSpPr txBox="1"/>
          <p:nvPr/>
        </p:nvSpPr>
        <p:spPr>
          <a:xfrm>
            <a:off x="2186609" y="461175"/>
            <a:ext cx="4770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floor view with trusses above for Roof and below 2nf floor</a:t>
            </a:r>
          </a:p>
          <a:p>
            <a:pPr algn="ctr"/>
            <a:r>
              <a:rPr lang="en-US" dirty="0"/>
              <a:t>Roof top View with trusses shown</a:t>
            </a:r>
          </a:p>
          <a:p>
            <a:pPr algn="ctr"/>
            <a:r>
              <a:rPr lang="en-US" dirty="0"/>
              <a:t>Do we want horizontal trusses also?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3753E-C918-4A70-BF1E-42F46A56B77B}"/>
              </a:ext>
            </a:extLst>
          </p:cNvPr>
          <p:cNvCxnSpPr>
            <a:cxnSpLocks/>
          </p:cNvCxnSpPr>
          <p:nvPr/>
        </p:nvCxnSpPr>
        <p:spPr>
          <a:xfrm>
            <a:off x="-67345" y="4160520"/>
            <a:ext cx="9144000" cy="0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87265B-03D7-49AC-848E-282650420964}"/>
              </a:ext>
            </a:extLst>
          </p:cNvPr>
          <p:cNvCxnSpPr>
            <a:cxnSpLocks/>
          </p:cNvCxnSpPr>
          <p:nvPr/>
        </p:nvCxnSpPr>
        <p:spPr>
          <a:xfrm>
            <a:off x="2252938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884A22-F9D3-43A4-B061-2D7FAA5A3301}"/>
              </a:ext>
            </a:extLst>
          </p:cNvPr>
          <p:cNvCxnSpPr>
            <a:cxnSpLocks/>
          </p:cNvCxnSpPr>
          <p:nvPr/>
        </p:nvCxnSpPr>
        <p:spPr>
          <a:xfrm>
            <a:off x="4151737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1C40FA-213A-4AD2-9F6A-AD6A90C91B37}"/>
              </a:ext>
            </a:extLst>
          </p:cNvPr>
          <p:cNvCxnSpPr>
            <a:cxnSpLocks/>
          </p:cNvCxnSpPr>
          <p:nvPr/>
        </p:nvCxnSpPr>
        <p:spPr>
          <a:xfrm>
            <a:off x="9143252" y="1874520"/>
            <a:ext cx="0" cy="22860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CA80D9-A8FC-4692-A2BB-FE41C6B8CE2B}"/>
              </a:ext>
            </a:extLst>
          </p:cNvPr>
          <p:cNvCxnSpPr>
            <a:cxnSpLocks/>
          </p:cNvCxnSpPr>
          <p:nvPr/>
        </p:nvCxnSpPr>
        <p:spPr>
          <a:xfrm>
            <a:off x="3233021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90D1E9-B387-4221-8BBD-DF22F6341072}"/>
              </a:ext>
            </a:extLst>
          </p:cNvPr>
          <p:cNvCxnSpPr>
            <a:cxnSpLocks/>
          </p:cNvCxnSpPr>
          <p:nvPr/>
        </p:nvCxnSpPr>
        <p:spPr>
          <a:xfrm>
            <a:off x="4572000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097981-B876-449A-A366-5AE145323C77}"/>
              </a:ext>
            </a:extLst>
          </p:cNvPr>
          <p:cNvCxnSpPr>
            <a:cxnSpLocks/>
          </p:cNvCxnSpPr>
          <p:nvPr/>
        </p:nvCxnSpPr>
        <p:spPr>
          <a:xfrm>
            <a:off x="9021947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4E2693-43C1-4387-B840-75785A34ECED}"/>
              </a:ext>
            </a:extLst>
          </p:cNvPr>
          <p:cNvCxnSpPr>
            <a:cxnSpLocks/>
          </p:cNvCxnSpPr>
          <p:nvPr/>
        </p:nvCxnSpPr>
        <p:spPr>
          <a:xfrm>
            <a:off x="1837601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CD0000-0C4C-4264-A699-88256A1F75A5}"/>
              </a:ext>
            </a:extLst>
          </p:cNvPr>
          <p:cNvCxnSpPr>
            <a:cxnSpLocks/>
          </p:cNvCxnSpPr>
          <p:nvPr/>
        </p:nvCxnSpPr>
        <p:spPr>
          <a:xfrm>
            <a:off x="3676393" y="192024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A61147-C745-4B5A-825B-3863485C525A}"/>
              </a:ext>
            </a:extLst>
          </p:cNvPr>
          <p:cNvCxnSpPr>
            <a:cxnSpLocks/>
          </p:cNvCxnSpPr>
          <p:nvPr/>
        </p:nvCxnSpPr>
        <p:spPr>
          <a:xfrm>
            <a:off x="7802344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2BC6AB-3D2C-4D83-BDD2-3727082F45B0}"/>
              </a:ext>
            </a:extLst>
          </p:cNvPr>
          <p:cNvCxnSpPr>
            <a:cxnSpLocks/>
          </p:cNvCxnSpPr>
          <p:nvPr/>
        </p:nvCxnSpPr>
        <p:spPr>
          <a:xfrm>
            <a:off x="1411256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E43EE0D-A42B-4B38-9264-3C870E373BBB}"/>
              </a:ext>
            </a:extLst>
          </p:cNvPr>
          <p:cNvCxnSpPr>
            <a:cxnSpLocks/>
          </p:cNvCxnSpPr>
          <p:nvPr/>
        </p:nvCxnSpPr>
        <p:spPr>
          <a:xfrm>
            <a:off x="2731716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28ADF7-E212-483A-97FF-81BC7DF803AE}"/>
              </a:ext>
            </a:extLst>
          </p:cNvPr>
          <p:cNvCxnSpPr>
            <a:cxnSpLocks/>
          </p:cNvCxnSpPr>
          <p:nvPr/>
        </p:nvCxnSpPr>
        <p:spPr>
          <a:xfrm>
            <a:off x="4572000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01C55C-AABF-4F49-9BE5-CAFBA776CD12}"/>
              </a:ext>
            </a:extLst>
          </p:cNvPr>
          <p:cNvCxnSpPr>
            <a:cxnSpLocks/>
          </p:cNvCxnSpPr>
          <p:nvPr/>
        </p:nvCxnSpPr>
        <p:spPr>
          <a:xfrm>
            <a:off x="6885354" y="1874779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C5026A-58E3-4EBD-A609-DEDB408269D9}"/>
              </a:ext>
            </a:extLst>
          </p:cNvPr>
          <p:cNvCxnSpPr>
            <a:cxnSpLocks/>
          </p:cNvCxnSpPr>
          <p:nvPr/>
        </p:nvCxnSpPr>
        <p:spPr>
          <a:xfrm>
            <a:off x="443677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4B7ECB-68A9-409B-AA63-5A26B34E643A}"/>
              </a:ext>
            </a:extLst>
          </p:cNvPr>
          <p:cNvCxnSpPr>
            <a:cxnSpLocks/>
          </p:cNvCxnSpPr>
          <p:nvPr/>
        </p:nvCxnSpPr>
        <p:spPr>
          <a:xfrm>
            <a:off x="83048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DCB2DB6-602F-4423-B9A7-D24F0F796EFB}"/>
              </a:ext>
            </a:extLst>
          </p:cNvPr>
          <p:cNvCxnSpPr>
            <a:cxnSpLocks/>
          </p:cNvCxnSpPr>
          <p:nvPr/>
        </p:nvCxnSpPr>
        <p:spPr>
          <a:xfrm>
            <a:off x="922455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B1A364-709C-4AFB-90CF-4E3223D233C1}"/>
              </a:ext>
            </a:extLst>
          </p:cNvPr>
          <p:cNvCxnSpPr>
            <a:cxnSpLocks/>
          </p:cNvCxnSpPr>
          <p:nvPr/>
        </p:nvCxnSpPr>
        <p:spPr>
          <a:xfrm>
            <a:off x="0" y="1929228"/>
            <a:ext cx="9076655" cy="0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0D1700-7E5C-4D67-B790-2A4492681E65}"/>
              </a:ext>
            </a:extLst>
          </p:cNvPr>
          <p:cNvCxnSpPr>
            <a:cxnSpLocks/>
          </p:cNvCxnSpPr>
          <p:nvPr/>
        </p:nvCxnSpPr>
        <p:spPr>
          <a:xfrm>
            <a:off x="5943064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1E1ABB-4AF2-49F1-B8DF-7090EE02692B}"/>
              </a:ext>
            </a:extLst>
          </p:cNvPr>
          <p:cNvCxnSpPr>
            <a:cxnSpLocks/>
          </p:cNvCxnSpPr>
          <p:nvPr/>
        </p:nvCxnSpPr>
        <p:spPr>
          <a:xfrm>
            <a:off x="5485790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7FE404-BF23-4873-84EF-F9AD287F7426}"/>
              </a:ext>
            </a:extLst>
          </p:cNvPr>
          <p:cNvCxnSpPr>
            <a:cxnSpLocks/>
          </p:cNvCxnSpPr>
          <p:nvPr/>
        </p:nvCxnSpPr>
        <p:spPr>
          <a:xfrm>
            <a:off x="7321590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E471B7-617D-4B07-8CDE-59B29375C485}"/>
              </a:ext>
            </a:extLst>
          </p:cNvPr>
          <p:cNvCxnSpPr>
            <a:cxnSpLocks/>
          </p:cNvCxnSpPr>
          <p:nvPr/>
        </p:nvCxnSpPr>
        <p:spPr>
          <a:xfrm>
            <a:off x="8234528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029307-43A2-4270-B6BB-5F4DCA1B5AD4}"/>
              </a:ext>
            </a:extLst>
          </p:cNvPr>
          <p:cNvCxnSpPr>
            <a:cxnSpLocks/>
          </p:cNvCxnSpPr>
          <p:nvPr/>
        </p:nvCxnSpPr>
        <p:spPr>
          <a:xfrm>
            <a:off x="5035523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54721F-F951-4E43-AF74-EAC2DB8EF33B}"/>
              </a:ext>
            </a:extLst>
          </p:cNvPr>
          <p:cNvCxnSpPr>
            <a:cxnSpLocks/>
          </p:cNvCxnSpPr>
          <p:nvPr/>
        </p:nvCxnSpPr>
        <p:spPr>
          <a:xfrm>
            <a:off x="6411166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F6A718-E2D4-4524-88F5-6DCD20277400}"/>
              </a:ext>
            </a:extLst>
          </p:cNvPr>
          <p:cNvCxnSpPr>
            <a:cxnSpLocks/>
          </p:cNvCxnSpPr>
          <p:nvPr/>
        </p:nvCxnSpPr>
        <p:spPr>
          <a:xfrm>
            <a:off x="8688535" y="1874520"/>
            <a:ext cx="0" cy="22860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9388FB0-8D2C-4807-8FC6-6307C2772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83" t="45593" r="30197" b="31629"/>
          <a:stretch/>
        </p:blipFill>
        <p:spPr>
          <a:xfrm>
            <a:off x="3000433" y="2212065"/>
            <a:ext cx="3404168" cy="1702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4E17B-78DF-4E6C-9687-6D11832A0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11"/>
          <a:stretch/>
        </p:blipFill>
        <p:spPr>
          <a:xfrm rot="16200000">
            <a:off x="6435915" y="1285778"/>
            <a:ext cx="1707512" cy="355957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C61A2CD-FB0D-73A9-6EC7-469B28229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4"/>
          <a:stretch/>
        </p:blipFill>
        <p:spPr bwMode="auto">
          <a:xfrm rot="16200000">
            <a:off x="72168" y="2149155"/>
            <a:ext cx="2140969" cy="16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868BA9A6-FA20-E860-9E89-953260286A01}"/>
              </a:ext>
            </a:extLst>
          </p:cNvPr>
          <p:cNvSpPr/>
          <p:nvPr/>
        </p:nvSpPr>
        <p:spPr>
          <a:xfrm>
            <a:off x="1550019" y="4728117"/>
            <a:ext cx="4393045" cy="1709414"/>
          </a:xfrm>
          <a:prstGeom prst="borderCallout1">
            <a:avLst>
              <a:gd name="adj1" fmla="val 48105"/>
              <a:gd name="adj2" fmla="val -972"/>
              <a:gd name="adj3" fmla="val -82739"/>
              <a:gd name="adj4" fmla="val -1990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SHAPEWAYS does have a large selection of control panels in HO scale. None have been purchased as of today  An option is to make the control stations using styrene with paper markings as I did for a sample.</a:t>
            </a:r>
          </a:p>
        </p:txBody>
      </p:sp>
    </p:spTree>
    <p:extLst>
      <p:ext uri="{BB962C8B-B14F-4D97-AF65-F5344CB8AC3E}">
        <p14:creationId xmlns:p14="http://schemas.microsoft.com/office/powerpoint/2010/main" val="152166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ttice girder 01. HO Scale (1:87) 3d printed ">
            <a:extLst>
              <a:ext uri="{FF2B5EF4-FFF2-40B4-BE49-F238E27FC236}">
                <a16:creationId xmlns:a16="http://schemas.microsoft.com/office/drawing/2014/main" id="{84A671A9-E92F-43DA-93B1-EBF20F40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0" y="1075755"/>
            <a:ext cx="3561129" cy="26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ttice girder 01. HO Scale (1:87) 3d printed ">
            <a:extLst>
              <a:ext uri="{FF2B5EF4-FFF2-40B4-BE49-F238E27FC236}">
                <a16:creationId xmlns:a16="http://schemas.microsoft.com/office/drawing/2014/main" id="{3ADBEC39-2486-40B0-84D3-CAF75EEBF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5" r="5964"/>
          <a:stretch/>
        </p:blipFill>
        <p:spPr bwMode="auto">
          <a:xfrm>
            <a:off x="4277524" y="500185"/>
            <a:ext cx="4639830" cy="23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244CC-5DBC-4A2E-A25D-1980BDAF139A}"/>
              </a:ext>
            </a:extLst>
          </p:cNvPr>
          <p:cNvSpPr txBox="1"/>
          <p:nvPr/>
        </p:nvSpPr>
        <p:spPr>
          <a:xfrm>
            <a:off x="1801445" y="3109410"/>
            <a:ext cx="6561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dirty="0">
                <a:solidFill>
                  <a:srgbClr val="272C3C"/>
                </a:solidFill>
                <a:effectLst/>
                <a:latin typeface="fabriga"/>
              </a:rPr>
              <a:t>Set of 24 Lattice girders in HO Scale (1:87)</a:t>
            </a:r>
            <a:endParaRPr lang="en-US" b="0" i="0" dirty="0">
              <a:solidFill>
                <a:srgbClr val="272C3C"/>
              </a:solidFill>
              <a:effectLst/>
              <a:latin typeface="fabriga"/>
            </a:endParaRPr>
          </a:p>
          <a:p>
            <a:br>
              <a:rPr lang="en-US" dirty="0"/>
            </a:br>
            <a:r>
              <a:rPr lang="en-US" b="0" i="0" dirty="0">
                <a:solidFill>
                  <a:srgbClr val="272C3C"/>
                </a:solidFill>
                <a:effectLst/>
                <a:latin typeface="fabriga"/>
              </a:rPr>
              <a:t>Each individual girder measure in 1:1 scale  500mm x 4878mm</a:t>
            </a:r>
          </a:p>
          <a:p>
            <a:r>
              <a:rPr lang="en-US" dirty="0" err="1">
                <a:solidFill>
                  <a:srgbClr val="272C3C"/>
                </a:solidFill>
                <a:latin typeface="fabriga"/>
              </a:rPr>
              <a:t>Shapeways</a:t>
            </a:r>
            <a:r>
              <a:rPr lang="en-US" dirty="0">
                <a:solidFill>
                  <a:srgbClr val="272C3C"/>
                </a:solidFill>
                <a:latin typeface="fabriga"/>
              </a:rPr>
              <a:t> product made by </a:t>
            </a:r>
            <a:r>
              <a:rPr lang="en-US" dirty="0" err="1">
                <a:solidFill>
                  <a:srgbClr val="272C3C"/>
                </a:solidFill>
                <a:latin typeface="fabriga"/>
              </a:rPr>
              <a:t>pinelas</a:t>
            </a:r>
            <a:endParaRPr lang="en-US" b="0" i="0" dirty="0">
              <a:solidFill>
                <a:srgbClr val="272C3C"/>
              </a:solidFill>
              <a:effectLst/>
              <a:latin typeface="fabriga"/>
            </a:endParaRPr>
          </a:p>
          <a:p>
            <a:br>
              <a:rPr lang="en-US" dirty="0"/>
            </a:br>
            <a:r>
              <a:rPr lang="en-US" b="0" i="0" dirty="0">
                <a:solidFill>
                  <a:srgbClr val="989CA8"/>
                </a:solidFill>
                <a:effectLst/>
                <a:latin typeface="fabriga"/>
              </a:rPr>
              <a:t>2.26 x 2.02 x 0.28 inches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5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F578E08-7A2F-46CA-A98E-22A73DF0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2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9E054A-0B89-436A-8648-3558E225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1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588FF-FCC9-48AD-B598-62DF014C9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8" t="2023" r="12052" b="15623"/>
          <a:stretch/>
        </p:blipFill>
        <p:spPr>
          <a:xfrm>
            <a:off x="0" y="0"/>
            <a:ext cx="8371228" cy="473612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EA9C415-301D-4B0E-8F6F-9DF7BA4B0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5"/>
          <a:stretch/>
        </p:blipFill>
        <p:spPr bwMode="auto">
          <a:xfrm>
            <a:off x="2174631" y="4736123"/>
            <a:ext cx="3137230" cy="21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27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5969BBB-6026-4874-A67F-2509E043F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DEB09C-3A0A-447B-B155-EBC6AAACA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371373"/>
              </p:ext>
            </p:extLst>
          </p:nvPr>
        </p:nvGraphicFramePr>
        <p:xfrm>
          <a:off x="1540364" y="5841841"/>
          <a:ext cx="3562350" cy="640080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3254107508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1713644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b="0" i="0">
                        <a:solidFill>
                          <a:srgbClr val="808080"/>
                        </a:solidFill>
                        <a:effectLst/>
                        <a:latin typeface="Lato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b="0" i="0" dirty="0">
                          <a:solidFill>
                            <a:srgbClr val="808080"/>
                          </a:solidFill>
                          <a:effectLst/>
                          <a:latin typeface="Lato"/>
                        </a:rPr>
                      </a:b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295747"/>
                  </a:ext>
                </a:extLst>
              </a:tr>
            </a:tbl>
          </a:graphicData>
        </a:graphic>
      </p:graphicFrame>
      <p:sp>
        <p:nvSpPr>
          <p:cNvPr id="3" name="Rectangle 5">
            <a:extLst>
              <a:ext uri="{FF2B5EF4-FFF2-40B4-BE49-F238E27FC236}">
                <a16:creationId xmlns:a16="http://schemas.microsoft.com/office/drawing/2014/main" id="{FD58577C-629C-4C34-900A-2C1DE3C95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364" y="5842000"/>
            <a:ext cx="9144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47610" tIns="0" rIns="23805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Lato"/>
              </a:rPr>
              <a:t>3D Fukushima Daiichi nuclear power plant control room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by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6EC6EC"/>
                </a:solidFill>
                <a:effectLst/>
                <a:latin typeface="Arial" panose="020B0604020202020204" pitchFamily="34" charset="0"/>
                <a:hlinkClick r:id="rId3"/>
              </a:rPr>
              <a:t>Dacian_Falx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9D9E9E"/>
                </a:solidFill>
                <a:effectLst/>
                <a:latin typeface="Arial" panose="020B0604020202020204" pitchFamily="34" charset="0"/>
              </a:rPr>
              <a:t>$50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8135"/>
                </a:solidFill>
                <a:effectLst/>
                <a:latin typeface="Arial" panose="020B0604020202020204" pitchFamily="34" charset="0"/>
              </a:rPr>
              <a:t>$35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6EC6EC"/>
                </a:solidFill>
                <a:effectLst/>
                <a:latin typeface="Arial" panose="020B0604020202020204" pitchFamily="34" charset="0"/>
                <a:hlinkClick r:id="rId4"/>
              </a:rPr>
              <a:t>3D Model License: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Standard</a:t>
            </a: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6EC6EC"/>
                </a:solidFill>
                <a:effectLst/>
                <a:latin typeface="Arial" panose="020B0604020202020204" pitchFamily="34" charset="0"/>
                <a:hlinkClick r:id="rId5"/>
              </a:rPr>
              <a:t>Editorial Uses Only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6EC6EC"/>
                </a:solidFill>
                <a:effectLst/>
                <a:latin typeface="Arial" panose="020B0604020202020204" pitchFamily="34" charset="0"/>
                <a:hlinkClick r:id="rId5"/>
              </a:rPr>
              <a:t> 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FORMATS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NATIVE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Blender 2.92  |  Cycles Render 2.92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6EC6EC"/>
                </a:solidFill>
                <a:effectLst/>
                <a:latin typeface="Arial" panose="020B0604020202020204" pitchFamily="34" charset="0"/>
                <a:hlinkClick r:id="rId6"/>
              </a:rPr>
              <a:t>Free file format Conversions available 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3D MODEL SPECIFICATIONS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1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73CBA3-17D5-42EA-AC38-441F3CC4D6F7}"/>
              </a:ext>
            </a:extLst>
          </p:cNvPr>
          <p:cNvSpPr txBox="1"/>
          <p:nvPr/>
        </p:nvSpPr>
        <p:spPr>
          <a:xfrm>
            <a:off x="4177323" y="1753278"/>
            <a:ext cx="457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000" dirty="0"/>
          </a:p>
          <a:p>
            <a:r>
              <a:rPr lang="en-US" sz="1000" dirty="0"/>
              <a:t>Quantity 1</a:t>
            </a:r>
          </a:p>
          <a:p>
            <a:r>
              <a:rPr lang="en-US" sz="1000" dirty="0"/>
              <a:t>Adding product to your cart</a:t>
            </a:r>
          </a:p>
          <a:p>
            <a:endParaRPr lang="en-US" sz="1000" dirty="0"/>
          </a:p>
          <a:p>
            <a:r>
              <a:rPr lang="en-US" sz="1000" dirty="0"/>
              <a:t>Description</a:t>
            </a:r>
          </a:p>
          <a:p>
            <a:r>
              <a:rPr lang="en-US" sz="1000" dirty="0"/>
              <a:t>Color: WHITE</a:t>
            </a:r>
          </a:p>
          <a:p>
            <a:r>
              <a:rPr lang="en-US" sz="1000" dirty="0"/>
              <a:t>Scale: ALL</a:t>
            </a:r>
          </a:p>
          <a:p>
            <a:r>
              <a:rPr lang="en-US" sz="1000" dirty="0"/>
              <a:t>Use Description: STYRENE OPEN WEB TRUSS - WARREN STYLE 2 Use for roof trusses, bridges, conveyors, space frames and other steel structures. Precision Injection Molded in White Styrene Plastic. Ideal when assembly </a:t>
            </a:r>
            <a:r>
              <a:rPr lang="en-US" sz="1000" dirty="0" err="1"/>
              <a:t>spee</a:t>
            </a:r>
            <a:endParaRPr lang="en-US" sz="1000" dirty="0"/>
          </a:p>
          <a:p>
            <a:r>
              <a:rPr lang="en-US" sz="1000" dirty="0"/>
              <a:t>Height in Inches: 3/8"</a:t>
            </a:r>
          </a:p>
          <a:p>
            <a:r>
              <a:rPr lang="en-US" sz="1000" dirty="0"/>
              <a:t>Height in MM: 9.5mm</a:t>
            </a:r>
          </a:p>
          <a:p>
            <a:r>
              <a:rPr lang="en-US" sz="1000" dirty="0"/>
              <a:t>Length in Inches: 6"</a:t>
            </a:r>
          </a:p>
          <a:p>
            <a:r>
              <a:rPr lang="en-US" sz="1000" dirty="0"/>
              <a:t>Length in MM: 150mm</a:t>
            </a:r>
          </a:p>
          <a:p>
            <a:r>
              <a:rPr lang="en-US" sz="1000" dirty="0"/>
              <a:t>Width in Inches: 5/8"</a:t>
            </a:r>
          </a:p>
          <a:p>
            <a:r>
              <a:rPr lang="en-US" sz="1000" dirty="0"/>
              <a:t>Width in MM: 15.9mm</a:t>
            </a:r>
          </a:p>
          <a:p>
            <a:r>
              <a:rPr lang="en-US" sz="1000" dirty="0"/>
              <a:t>Material: STYRENE</a:t>
            </a:r>
          </a:p>
          <a:p>
            <a:r>
              <a:rPr lang="en-US" sz="1000" dirty="0"/>
              <a:t>Thickness in Inches: 11/64"</a:t>
            </a:r>
          </a:p>
          <a:p>
            <a:r>
              <a:rPr lang="en-US" sz="1000" dirty="0"/>
              <a:t>Thickness in MM: 4.4mm</a:t>
            </a:r>
          </a:p>
          <a:p>
            <a:r>
              <a:rPr lang="en-US" sz="1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AC9CD-D52B-4624-A8B6-AFFD746C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859692"/>
            <a:ext cx="2057400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2F142-0618-46CB-B813-A001022B9917}"/>
              </a:ext>
            </a:extLst>
          </p:cNvPr>
          <p:cNvSpPr txBox="1"/>
          <p:nvPr/>
        </p:nvSpPr>
        <p:spPr>
          <a:xfrm>
            <a:off x="3771902" y="259527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OWTS-12</a:t>
            </a:r>
          </a:p>
          <a:p>
            <a:r>
              <a:rPr lang="en-US" dirty="0"/>
              <a:t>Regular price</a:t>
            </a:r>
          </a:p>
          <a:p>
            <a:r>
              <a:rPr lang="en-US" dirty="0"/>
              <a:t>$4.10</a:t>
            </a:r>
          </a:p>
          <a:p>
            <a:r>
              <a:rPr lang="en-US" dirty="0"/>
              <a:t>3/8" STYRENE WARREN OPEN WEB TRUSS</a:t>
            </a:r>
          </a:p>
        </p:txBody>
      </p:sp>
      <p:pic>
        <p:nvPicPr>
          <p:cNvPr id="5121" name="Picture 1" descr="OWTS-12">
            <a:extLst>
              <a:ext uri="{FF2B5EF4-FFF2-40B4-BE49-F238E27FC236}">
                <a16:creationId xmlns:a16="http://schemas.microsoft.com/office/drawing/2014/main" id="{B66248D3-2124-4086-8075-44350A7E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F08516C-2667-48E2-A880-1FD5891F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1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E6CA2F-DC30-42B5-A72C-9F75DD772B7C}"/>
              </a:ext>
            </a:extLst>
          </p:cNvPr>
          <p:cNvSpPr txBox="1"/>
          <p:nvPr/>
        </p:nvSpPr>
        <p:spPr>
          <a:xfrm>
            <a:off x="3325446" y="1166842"/>
            <a:ext cx="45720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OWTS-8</a:t>
            </a:r>
          </a:p>
          <a:p>
            <a:r>
              <a:rPr lang="en-US" sz="1200" dirty="0"/>
              <a:t>OWTS-8 Regular price $3.60</a:t>
            </a:r>
          </a:p>
          <a:p>
            <a:r>
              <a:rPr lang="en-US" sz="1200" dirty="0"/>
              <a:t>1/4" STYRENE WARREN OPEN WEB TRUSS</a:t>
            </a:r>
          </a:p>
          <a:p>
            <a:r>
              <a:rPr lang="en-US" sz="1200" dirty="0"/>
              <a:t>Quantity 1</a:t>
            </a:r>
          </a:p>
          <a:p>
            <a:endParaRPr lang="en-US" sz="1200" dirty="0"/>
          </a:p>
          <a:p>
            <a:r>
              <a:rPr lang="en-US" sz="1200" dirty="0"/>
              <a:t>Adding product to your cart</a:t>
            </a:r>
          </a:p>
          <a:p>
            <a:endParaRPr lang="en-US" sz="1200" dirty="0"/>
          </a:p>
          <a:p>
            <a:r>
              <a:rPr lang="en-US" sz="1200" dirty="0"/>
              <a:t>Description</a:t>
            </a:r>
          </a:p>
          <a:p>
            <a:r>
              <a:rPr lang="en-US" sz="1200" dirty="0"/>
              <a:t>Color: WHITE</a:t>
            </a:r>
          </a:p>
          <a:p>
            <a:r>
              <a:rPr lang="en-US" sz="1200" dirty="0"/>
              <a:t>Scale: ALL</a:t>
            </a:r>
          </a:p>
          <a:p>
            <a:r>
              <a:rPr lang="en-US" sz="1200" dirty="0"/>
              <a:t>Use Description: STYRENE OPEN WEB TRUSS - WARREN STYLE 2 Use for roof trusses, bridges, conveyors, space frames and other steel structures. Precision Injection Molded in White Styrene Plastic. Ideal when assembly </a:t>
            </a:r>
            <a:r>
              <a:rPr lang="en-US" sz="1200" dirty="0" err="1"/>
              <a:t>spee</a:t>
            </a:r>
            <a:endParaRPr lang="en-US" sz="1200" dirty="0"/>
          </a:p>
          <a:p>
            <a:r>
              <a:rPr lang="en-US" sz="1200" dirty="0"/>
              <a:t>Height in Inches: 1/4"</a:t>
            </a:r>
          </a:p>
          <a:p>
            <a:r>
              <a:rPr lang="en-US" sz="1200" dirty="0"/>
              <a:t>Height in MM: 6.4mm</a:t>
            </a:r>
          </a:p>
          <a:p>
            <a:r>
              <a:rPr lang="en-US" sz="1200" dirty="0"/>
              <a:t>Length in Inches: 6"</a:t>
            </a:r>
          </a:p>
          <a:p>
            <a:r>
              <a:rPr lang="en-US" sz="1200" dirty="0"/>
              <a:t>Length in MM: 150mm</a:t>
            </a:r>
          </a:p>
          <a:p>
            <a:r>
              <a:rPr lang="en-US" sz="1200" dirty="0"/>
              <a:t>Width in Inches: 3/8"</a:t>
            </a:r>
          </a:p>
          <a:p>
            <a:r>
              <a:rPr lang="en-US" sz="1200" dirty="0"/>
              <a:t>Width in MM: 9.5mm</a:t>
            </a:r>
          </a:p>
          <a:p>
            <a:r>
              <a:rPr lang="en-US" sz="1200" dirty="0"/>
              <a:t>Material: STYRENE</a:t>
            </a:r>
          </a:p>
          <a:p>
            <a:r>
              <a:rPr lang="en-US" sz="1200" dirty="0"/>
              <a:t>Thickness in Inches: 1/8"</a:t>
            </a:r>
          </a:p>
          <a:p>
            <a:r>
              <a:rPr lang="en-US" sz="1200" dirty="0"/>
              <a:t>Thickness in MM: 3.2mm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4BFD5-CD45-4556-9F16-30659AB6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08" y="1166842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1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408304-ABBB-4B78-99EA-2F0ECE2F2FE9}"/>
              </a:ext>
            </a:extLst>
          </p:cNvPr>
          <p:cNvSpPr/>
          <p:nvPr/>
        </p:nvSpPr>
        <p:spPr>
          <a:xfrm>
            <a:off x="1586484" y="437661"/>
            <a:ext cx="5971032" cy="15544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!</a:t>
            </a:r>
            <a:r>
              <a:rPr lang="en-US" dirty="0" err="1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floor (Base), 10.187” x 39.187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note the top side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3946D-065A-40D7-8DDF-00CE13EFA1E9}"/>
              </a:ext>
            </a:extLst>
          </p:cNvPr>
          <p:cNvSpPr/>
          <p:nvPr/>
        </p:nvSpPr>
        <p:spPr>
          <a:xfrm>
            <a:off x="1600200" y="2233247"/>
            <a:ext cx="5943600" cy="15361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floor and roof, 10.062” x  39.000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note the top side of both pieces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47E65D-D07D-4D4B-808D-08C36E5923E7}"/>
              </a:ext>
            </a:extLst>
          </p:cNvPr>
          <p:cNvSpPr/>
          <p:nvPr/>
        </p:nvSpPr>
        <p:spPr>
          <a:xfrm>
            <a:off x="1586484" y="4294318"/>
            <a:ext cx="5971032" cy="1554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8F8790-681F-4418-986B-5CD827E9E9F1}"/>
              </a:ext>
            </a:extLst>
          </p:cNvPr>
          <p:cNvSpPr/>
          <p:nvPr/>
        </p:nvSpPr>
        <p:spPr>
          <a:xfrm>
            <a:off x="1600200" y="4312606"/>
            <a:ext cx="5943600" cy="15361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floor and roof superimposed on base</a:t>
            </a:r>
          </a:p>
        </p:txBody>
      </p:sp>
    </p:spTree>
    <p:extLst>
      <p:ext uri="{BB962C8B-B14F-4D97-AF65-F5344CB8AC3E}">
        <p14:creationId xmlns:p14="http://schemas.microsoft.com/office/powerpoint/2010/main" val="2447212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B87C8-862B-4618-B1E2-C4BE62DCED90}"/>
              </a:ext>
            </a:extLst>
          </p:cNvPr>
          <p:cNvSpPr txBox="1"/>
          <p:nvPr/>
        </p:nvSpPr>
        <p:spPr>
          <a:xfrm>
            <a:off x="1797538" y="62523"/>
            <a:ext cx="56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Mounting the </a:t>
            </a:r>
            <a:r>
              <a:rPr lang="en-US" b="1" dirty="0" err="1"/>
              <a:t>Totrtoise</a:t>
            </a:r>
            <a:r>
              <a:rPr lang="en-US" b="1" dirty="0"/>
              <a:t> motor to the right angle bracket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03319-6450-4994-9121-9E9DA7195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26967"/>
          <a:stretch/>
        </p:blipFill>
        <p:spPr>
          <a:xfrm rot="5400000">
            <a:off x="6078056" y="2364756"/>
            <a:ext cx="3261192" cy="2520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964DC-8A9E-4CE3-A036-6006198E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24300"/>
          <a:stretch/>
        </p:blipFill>
        <p:spPr>
          <a:xfrm rot="5400000">
            <a:off x="1744731" y="2516010"/>
            <a:ext cx="3261194" cy="22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4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BFD868-68E3-455B-9C78-F77A617488E3}"/>
              </a:ext>
            </a:extLst>
          </p:cNvPr>
          <p:cNvGrpSpPr/>
          <p:nvPr/>
        </p:nvGrpSpPr>
        <p:grpSpPr>
          <a:xfrm>
            <a:off x="1883468" y="-296985"/>
            <a:ext cx="9214378" cy="7049477"/>
            <a:chOff x="1391099" y="461108"/>
            <a:chExt cx="7939382" cy="58146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5B3A76-D185-40CF-ACA0-F8EB78249F78}"/>
                </a:ext>
              </a:extLst>
            </p:cNvPr>
            <p:cNvGrpSpPr/>
            <p:nvPr/>
          </p:nvGrpSpPr>
          <p:grpSpPr>
            <a:xfrm>
              <a:off x="1391099" y="886810"/>
              <a:ext cx="7070701" cy="5029200"/>
              <a:chOff x="1391099" y="886810"/>
              <a:chExt cx="7070701" cy="15544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925E176-43F2-400B-8629-69C9C04CD7B3}"/>
                  </a:ext>
                </a:extLst>
              </p:cNvPr>
              <p:cNvSpPr/>
              <p:nvPr/>
            </p:nvSpPr>
            <p:spPr>
              <a:xfrm>
                <a:off x="1391099" y="886810"/>
                <a:ext cx="5971032" cy="15544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5A4A00-FEF7-4BF4-8029-EB440DB7440D}"/>
                  </a:ext>
                </a:extLst>
              </p:cNvPr>
              <p:cNvSpPr/>
              <p:nvPr/>
            </p:nvSpPr>
            <p:spPr>
              <a:xfrm>
                <a:off x="1438485" y="905098"/>
                <a:ext cx="7023315" cy="15361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floor and roof superimposed on base</a:t>
                </a:r>
              </a:p>
            </p:txBody>
          </p:sp>
        </p:grpSp>
        <p:sp>
          <p:nvSpPr>
            <p:cNvPr id="5" name="Flowchart: Data 4">
              <a:extLst>
                <a:ext uri="{FF2B5EF4-FFF2-40B4-BE49-F238E27FC236}">
                  <a16:creationId xmlns:a16="http://schemas.microsoft.com/office/drawing/2014/main" id="{C1D67176-75BD-4748-9D75-8027C84701A2}"/>
                </a:ext>
              </a:extLst>
            </p:cNvPr>
            <p:cNvSpPr/>
            <p:nvPr/>
          </p:nvSpPr>
          <p:spPr>
            <a:xfrm>
              <a:off x="6252308" y="461108"/>
              <a:ext cx="3078173" cy="5814646"/>
            </a:xfrm>
            <a:prstGeom prst="flowChartInputOutp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9C541-6C15-4D6E-AABA-152213D8F9A7}"/>
              </a:ext>
            </a:extLst>
          </p:cNvPr>
          <p:cNvCxnSpPr/>
          <p:nvPr/>
        </p:nvCxnSpPr>
        <p:spPr>
          <a:xfrm>
            <a:off x="8030817" y="219121"/>
            <a:ext cx="2058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7CA45-8082-46C2-87FC-2585ECEFB0F0}"/>
              </a:ext>
            </a:extLst>
          </p:cNvPr>
          <p:cNvCxnSpPr/>
          <p:nvPr/>
        </p:nvCxnSpPr>
        <p:spPr>
          <a:xfrm>
            <a:off x="8030817" y="290853"/>
            <a:ext cx="2058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65BD94-F234-4B0C-A35A-3DE10BFCD368}"/>
              </a:ext>
            </a:extLst>
          </p:cNvPr>
          <p:cNvCxnSpPr/>
          <p:nvPr/>
        </p:nvCxnSpPr>
        <p:spPr>
          <a:xfrm>
            <a:off x="1876508" y="6273579"/>
            <a:ext cx="0" cy="675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F2067-0A1F-43CE-B732-57DEB172A982}"/>
              </a:ext>
            </a:extLst>
          </p:cNvPr>
          <p:cNvCxnSpPr/>
          <p:nvPr/>
        </p:nvCxnSpPr>
        <p:spPr>
          <a:xfrm>
            <a:off x="1938464" y="6316350"/>
            <a:ext cx="0" cy="675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12A3565C-EA91-4E47-AB39-A28BD043D858}"/>
              </a:ext>
            </a:extLst>
          </p:cNvPr>
          <p:cNvSpPr/>
          <p:nvPr/>
        </p:nvSpPr>
        <p:spPr>
          <a:xfrm>
            <a:off x="4240680" y="541650"/>
            <a:ext cx="2964856" cy="1566405"/>
          </a:xfrm>
          <a:prstGeom prst="borderCallout2">
            <a:avLst>
              <a:gd name="adj1" fmla="val 15704"/>
              <a:gd name="adj2" fmla="val 105109"/>
              <a:gd name="adj3" fmla="val 15197"/>
              <a:gd name="adj4" fmla="val 111526"/>
              <a:gd name="adj5" fmla="val -16434"/>
              <a:gd name="adj6" fmla="val 127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edge should have a even spacing around 0.125</a:t>
            </a:r>
          </a:p>
          <a:p>
            <a:pPr algn="ctr"/>
            <a:r>
              <a:rPr lang="en-US" dirty="0"/>
              <a:t>”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7CBFEEDD-7519-4E01-85AB-F691209AB03C}"/>
              </a:ext>
            </a:extLst>
          </p:cNvPr>
          <p:cNvSpPr/>
          <p:nvPr/>
        </p:nvSpPr>
        <p:spPr>
          <a:xfrm>
            <a:off x="5125575" y="5045104"/>
            <a:ext cx="3309392" cy="15664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1536"/>
              <a:gd name="adj6" fmla="val -4723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Tape the clear roof section flush to the underside of the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floor flush on all sides (ends).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</a:rPr>
              <a:t>Than place this over the wider base, center it and tape too prevent movement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D7106C48-CC7D-42B1-BF13-8DE0FE244A0D}"/>
              </a:ext>
            </a:extLst>
          </p:cNvPr>
          <p:cNvSpPr/>
          <p:nvPr/>
        </p:nvSpPr>
        <p:spPr>
          <a:xfrm>
            <a:off x="2970800" y="2624161"/>
            <a:ext cx="2964856" cy="15664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388"/>
              <a:gd name="adj6" fmla="val -34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edge should have a even spacing on both sides around 0.062”</a:t>
            </a:r>
          </a:p>
        </p:txBody>
      </p:sp>
    </p:spTree>
    <p:extLst>
      <p:ext uri="{BB962C8B-B14F-4D97-AF65-F5344CB8AC3E}">
        <p14:creationId xmlns:p14="http://schemas.microsoft.com/office/powerpoint/2010/main" val="422431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BFD868-68E3-455B-9C78-F77A617488E3}"/>
              </a:ext>
            </a:extLst>
          </p:cNvPr>
          <p:cNvGrpSpPr/>
          <p:nvPr/>
        </p:nvGrpSpPr>
        <p:grpSpPr>
          <a:xfrm>
            <a:off x="1883468" y="-296985"/>
            <a:ext cx="9214378" cy="7049477"/>
            <a:chOff x="1391099" y="461108"/>
            <a:chExt cx="7939382" cy="58146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5B3A76-D185-40CF-ACA0-F8EB78249F78}"/>
                </a:ext>
              </a:extLst>
            </p:cNvPr>
            <p:cNvGrpSpPr/>
            <p:nvPr/>
          </p:nvGrpSpPr>
          <p:grpSpPr>
            <a:xfrm>
              <a:off x="1391099" y="886810"/>
              <a:ext cx="7070701" cy="5029200"/>
              <a:chOff x="1391099" y="886810"/>
              <a:chExt cx="7070701" cy="15544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925E176-43F2-400B-8629-69C9C04CD7B3}"/>
                  </a:ext>
                </a:extLst>
              </p:cNvPr>
              <p:cNvSpPr/>
              <p:nvPr/>
            </p:nvSpPr>
            <p:spPr>
              <a:xfrm>
                <a:off x="1391099" y="886810"/>
                <a:ext cx="5971032" cy="15544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5A4A00-FEF7-4BF4-8029-EB440DB7440D}"/>
                  </a:ext>
                </a:extLst>
              </p:cNvPr>
              <p:cNvSpPr/>
              <p:nvPr/>
            </p:nvSpPr>
            <p:spPr>
              <a:xfrm>
                <a:off x="1438485" y="905098"/>
                <a:ext cx="7023315" cy="15361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floor and roof superimposed on base</a:t>
                </a:r>
              </a:p>
            </p:txBody>
          </p:sp>
        </p:grpSp>
        <p:sp>
          <p:nvSpPr>
            <p:cNvPr id="5" name="Flowchart: Data 4">
              <a:extLst>
                <a:ext uri="{FF2B5EF4-FFF2-40B4-BE49-F238E27FC236}">
                  <a16:creationId xmlns:a16="http://schemas.microsoft.com/office/drawing/2014/main" id="{C1D67176-75BD-4748-9D75-8027C84701A2}"/>
                </a:ext>
              </a:extLst>
            </p:cNvPr>
            <p:cNvSpPr/>
            <p:nvPr/>
          </p:nvSpPr>
          <p:spPr>
            <a:xfrm>
              <a:off x="6252308" y="461108"/>
              <a:ext cx="3078173" cy="5814646"/>
            </a:xfrm>
            <a:prstGeom prst="flowChartInputOutp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9C541-6C15-4D6E-AABA-152213D8F9A7}"/>
              </a:ext>
            </a:extLst>
          </p:cNvPr>
          <p:cNvCxnSpPr/>
          <p:nvPr/>
        </p:nvCxnSpPr>
        <p:spPr>
          <a:xfrm>
            <a:off x="8030817" y="219121"/>
            <a:ext cx="2058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7CA45-8082-46C2-87FC-2585ECEFB0F0}"/>
              </a:ext>
            </a:extLst>
          </p:cNvPr>
          <p:cNvCxnSpPr/>
          <p:nvPr/>
        </p:nvCxnSpPr>
        <p:spPr>
          <a:xfrm>
            <a:off x="8030817" y="290853"/>
            <a:ext cx="2058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65BD94-F234-4B0C-A35A-3DE10BFCD368}"/>
              </a:ext>
            </a:extLst>
          </p:cNvPr>
          <p:cNvCxnSpPr/>
          <p:nvPr/>
        </p:nvCxnSpPr>
        <p:spPr>
          <a:xfrm>
            <a:off x="1876508" y="6273579"/>
            <a:ext cx="0" cy="675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F2067-0A1F-43CE-B732-57DEB172A982}"/>
              </a:ext>
            </a:extLst>
          </p:cNvPr>
          <p:cNvCxnSpPr/>
          <p:nvPr/>
        </p:nvCxnSpPr>
        <p:spPr>
          <a:xfrm>
            <a:off x="1938464" y="6316350"/>
            <a:ext cx="0" cy="675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12A3565C-EA91-4E47-AB39-A28BD043D858}"/>
              </a:ext>
            </a:extLst>
          </p:cNvPr>
          <p:cNvSpPr/>
          <p:nvPr/>
        </p:nvSpPr>
        <p:spPr>
          <a:xfrm>
            <a:off x="4240680" y="931264"/>
            <a:ext cx="2964856" cy="1566405"/>
          </a:xfrm>
          <a:prstGeom prst="borderCallout2">
            <a:avLst>
              <a:gd name="adj1" fmla="val 15704"/>
              <a:gd name="adj2" fmla="val 105109"/>
              <a:gd name="adj3" fmla="val 15197"/>
              <a:gd name="adj4" fmla="val 111526"/>
              <a:gd name="adj5" fmla="val -40800"/>
              <a:gd name="adj6" fmla="val 122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edge should have a even spacing around 0.125”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D7106C48-CC7D-42B1-BF13-8DE0FE244A0D}"/>
              </a:ext>
            </a:extLst>
          </p:cNvPr>
          <p:cNvSpPr/>
          <p:nvPr/>
        </p:nvSpPr>
        <p:spPr>
          <a:xfrm>
            <a:off x="2970800" y="2624161"/>
            <a:ext cx="2964856" cy="15664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388"/>
              <a:gd name="adj6" fmla="val -34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edge should have a even spacing on both sides around 0.062”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1EA58C-0BA4-42D5-B319-B05420C9A352}"/>
              </a:ext>
            </a:extLst>
          </p:cNvPr>
          <p:cNvCxnSpPr/>
          <p:nvPr/>
        </p:nvCxnSpPr>
        <p:spPr>
          <a:xfrm>
            <a:off x="2154803" y="112389"/>
            <a:ext cx="0" cy="663322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490D38-67E5-402E-B99D-27EF70A90DE1}"/>
              </a:ext>
            </a:extLst>
          </p:cNvPr>
          <p:cNvCxnSpPr/>
          <p:nvPr/>
        </p:nvCxnSpPr>
        <p:spPr>
          <a:xfrm>
            <a:off x="1614115" y="580445"/>
            <a:ext cx="701305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687681-4082-4B6F-8977-C27268F4732C}"/>
              </a:ext>
            </a:extLst>
          </p:cNvPr>
          <p:cNvCxnSpPr/>
          <p:nvPr/>
        </p:nvCxnSpPr>
        <p:spPr>
          <a:xfrm>
            <a:off x="1162216" y="6115878"/>
            <a:ext cx="701305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54698B-D603-417D-AE71-0AE555AB243E}"/>
              </a:ext>
            </a:extLst>
          </p:cNvPr>
          <p:cNvCxnSpPr/>
          <p:nvPr/>
        </p:nvCxnSpPr>
        <p:spPr>
          <a:xfrm>
            <a:off x="1240403" y="5565913"/>
            <a:ext cx="636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FCC464-1D5D-4C8A-9657-04CFC987D890}"/>
              </a:ext>
            </a:extLst>
          </p:cNvPr>
          <p:cNvCxnSpPr>
            <a:cxnSpLocks/>
          </p:cNvCxnSpPr>
          <p:nvPr/>
        </p:nvCxnSpPr>
        <p:spPr>
          <a:xfrm rot="10800000">
            <a:off x="2154803" y="5565913"/>
            <a:ext cx="636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A123ED3-5FAB-4AC1-BB19-5F6A4FD40AC0}"/>
              </a:ext>
            </a:extLst>
          </p:cNvPr>
          <p:cNvSpPr txBox="1"/>
          <p:nvPr/>
        </p:nvSpPr>
        <p:spPr>
          <a:xfrm>
            <a:off x="646656" y="5381247"/>
            <a:ext cx="8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0.312”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FAFE7A-9E0B-4E32-97F9-DD9D67A409E6}"/>
              </a:ext>
            </a:extLst>
          </p:cNvPr>
          <p:cNvCxnSpPr>
            <a:cxnSpLocks/>
          </p:cNvCxnSpPr>
          <p:nvPr/>
        </p:nvCxnSpPr>
        <p:spPr>
          <a:xfrm rot="5400000">
            <a:off x="2713398" y="-105586"/>
            <a:ext cx="636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F35DDF-8E3F-435B-9EAF-B05C55DB3CEE}"/>
              </a:ext>
            </a:extLst>
          </p:cNvPr>
          <p:cNvCxnSpPr>
            <a:cxnSpLocks/>
          </p:cNvCxnSpPr>
          <p:nvPr/>
        </p:nvCxnSpPr>
        <p:spPr>
          <a:xfrm rot="16200000">
            <a:off x="2706978" y="895397"/>
            <a:ext cx="636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28FCC84-189E-4C63-924F-9B0C3BCC21D9}"/>
              </a:ext>
            </a:extLst>
          </p:cNvPr>
          <p:cNvSpPr txBox="1"/>
          <p:nvPr/>
        </p:nvSpPr>
        <p:spPr>
          <a:xfrm>
            <a:off x="2630075" y="1020616"/>
            <a:ext cx="8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0.437”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2C57E0-D969-48D1-9C43-DA2276C32FDC}"/>
              </a:ext>
            </a:extLst>
          </p:cNvPr>
          <p:cNvSpPr/>
          <p:nvPr/>
        </p:nvSpPr>
        <p:spPr>
          <a:xfrm>
            <a:off x="2109082" y="541650"/>
            <a:ext cx="91440" cy="91440"/>
          </a:xfrm>
          <a:prstGeom prst="ellipse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94DBEF-F412-4BDA-AE0C-7385F2B9029B}"/>
              </a:ext>
            </a:extLst>
          </p:cNvPr>
          <p:cNvSpPr/>
          <p:nvPr/>
        </p:nvSpPr>
        <p:spPr>
          <a:xfrm>
            <a:off x="2111482" y="6070158"/>
            <a:ext cx="91440" cy="91440"/>
          </a:xfrm>
          <a:prstGeom prst="ellipse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llout: Bent Line 28">
            <a:extLst>
              <a:ext uri="{FF2B5EF4-FFF2-40B4-BE49-F238E27FC236}">
                <a16:creationId xmlns:a16="http://schemas.microsoft.com/office/drawing/2014/main" id="{C58020E8-06A2-47E2-8546-54471738C133}"/>
              </a:ext>
            </a:extLst>
          </p:cNvPr>
          <p:cNvSpPr/>
          <p:nvPr/>
        </p:nvSpPr>
        <p:spPr>
          <a:xfrm>
            <a:off x="4868361" y="4876437"/>
            <a:ext cx="3770943" cy="15664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967"/>
              <a:gd name="adj6" fmla="val -6964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Mark and locate the 4 corner locations. Carefully drill one #33 (0.113”) hole at each corner. Remove the tape from all pieces than install 4 each # 4 screws with flat washers </a:t>
            </a:r>
            <a:r>
              <a:rPr lang="en-US" dirty="0" err="1">
                <a:solidFill>
                  <a:schemeClr val="tx1"/>
                </a:solidFill>
              </a:rPr>
              <a:t>andlock</a:t>
            </a:r>
            <a:r>
              <a:rPr lang="en-US" dirty="0">
                <a:solidFill>
                  <a:schemeClr val="tx1"/>
                </a:solidFill>
              </a:rPr>
              <a:t> nuts at each corner </a:t>
            </a:r>
            <a:endParaRPr 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3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BCCF2A-7D9A-421A-83E2-8D117B7948F0}"/>
              </a:ext>
            </a:extLst>
          </p:cNvPr>
          <p:cNvGrpSpPr/>
          <p:nvPr/>
        </p:nvGrpSpPr>
        <p:grpSpPr>
          <a:xfrm>
            <a:off x="1586484" y="1874520"/>
            <a:ext cx="5971032" cy="1554480"/>
            <a:chOff x="1586484" y="4294318"/>
            <a:chExt cx="5971032" cy="15544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47E65D-D07D-4D4B-808D-08C36E5923E7}"/>
                </a:ext>
              </a:extLst>
            </p:cNvPr>
            <p:cNvSpPr/>
            <p:nvPr/>
          </p:nvSpPr>
          <p:spPr>
            <a:xfrm>
              <a:off x="1586484" y="4294318"/>
              <a:ext cx="5971032" cy="1554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8F8790-681F-4418-986B-5CD827E9E9F1}"/>
                </a:ext>
              </a:extLst>
            </p:cNvPr>
            <p:cNvSpPr/>
            <p:nvPr/>
          </p:nvSpPr>
          <p:spPr>
            <a:xfrm>
              <a:off x="1600200" y="4312606"/>
              <a:ext cx="5943600" cy="153619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B5DC6C-1350-4202-8937-A89E30507A45}"/>
              </a:ext>
            </a:extLst>
          </p:cNvPr>
          <p:cNvSpPr txBox="1"/>
          <p:nvPr/>
        </p:nvSpPr>
        <p:spPr>
          <a:xfrm>
            <a:off x="2186609" y="461175"/>
            <a:ext cx="477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floor and roof superimposed on base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3753E-C918-4A70-BF1E-42F46A56B77B}"/>
              </a:ext>
            </a:extLst>
          </p:cNvPr>
          <p:cNvCxnSpPr/>
          <p:nvPr/>
        </p:nvCxnSpPr>
        <p:spPr>
          <a:xfrm>
            <a:off x="1319916" y="1980272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D4BF37-ADB2-462C-B40B-BF7C9487AFC3}"/>
              </a:ext>
            </a:extLst>
          </p:cNvPr>
          <p:cNvCxnSpPr/>
          <p:nvPr/>
        </p:nvCxnSpPr>
        <p:spPr>
          <a:xfrm>
            <a:off x="1319916" y="3357172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9B4664-9B72-4E5D-853A-7E3F06B4D514}"/>
              </a:ext>
            </a:extLst>
          </p:cNvPr>
          <p:cNvCxnSpPr/>
          <p:nvPr/>
        </p:nvCxnSpPr>
        <p:spPr>
          <a:xfrm>
            <a:off x="1319916" y="2426871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BBDFBC-6DD9-4D84-A0DB-24CD18489747}"/>
              </a:ext>
            </a:extLst>
          </p:cNvPr>
          <p:cNvCxnSpPr/>
          <p:nvPr/>
        </p:nvCxnSpPr>
        <p:spPr>
          <a:xfrm>
            <a:off x="1319915" y="2945031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87265B-03D7-49AC-848E-282650420964}"/>
              </a:ext>
            </a:extLst>
          </p:cNvPr>
          <p:cNvCxnSpPr>
            <a:cxnSpLocks/>
          </p:cNvCxnSpPr>
          <p:nvPr/>
        </p:nvCxnSpPr>
        <p:spPr>
          <a:xfrm>
            <a:off x="1677725" y="1781091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884A22-F9D3-43A4-B061-2D7FAA5A3301}"/>
              </a:ext>
            </a:extLst>
          </p:cNvPr>
          <p:cNvCxnSpPr>
            <a:cxnSpLocks/>
          </p:cNvCxnSpPr>
          <p:nvPr/>
        </p:nvCxnSpPr>
        <p:spPr>
          <a:xfrm>
            <a:off x="2724647" y="1773137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1C40FA-213A-4AD2-9F6A-AD6A90C91B37}"/>
              </a:ext>
            </a:extLst>
          </p:cNvPr>
          <p:cNvCxnSpPr>
            <a:cxnSpLocks/>
          </p:cNvCxnSpPr>
          <p:nvPr/>
        </p:nvCxnSpPr>
        <p:spPr>
          <a:xfrm>
            <a:off x="3949149" y="1781090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0D1700-7E5C-4D67-B790-2A4492681E65}"/>
              </a:ext>
            </a:extLst>
          </p:cNvPr>
          <p:cNvCxnSpPr>
            <a:cxnSpLocks/>
          </p:cNvCxnSpPr>
          <p:nvPr/>
        </p:nvCxnSpPr>
        <p:spPr>
          <a:xfrm>
            <a:off x="5125575" y="1773137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1E1ABB-4AF2-49F1-B8DF-7090EE02692B}"/>
              </a:ext>
            </a:extLst>
          </p:cNvPr>
          <p:cNvCxnSpPr>
            <a:cxnSpLocks/>
          </p:cNvCxnSpPr>
          <p:nvPr/>
        </p:nvCxnSpPr>
        <p:spPr>
          <a:xfrm>
            <a:off x="6310686" y="1730601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7FE404-BF23-4873-84EF-F9AD287F7426}"/>
              </a:ext>
            </a:extLst>
          </p:cNvPr>
          <p:cNvCxnSpPr>
            <a:cxnSpLocks/>
          </p:cNvCxnSpPr>
          <p:nvPr/>
        </p:nvCxnSpPr>
        <p:spPr>
          <a:xfrm>
            <a:off x="7482178" y="1773140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1F9E15E7-2F81-4EDB-963E-E3038641C29D}"/>
              </a:ext>
            </a:extLst>
          </p:cNvPr>
          <p:cNvSpPr/>
          <p:nvPr/>
        </p:nvSpPr>
        <p:spPr>
          <a:xfrm>
            <a:off x="5125575" y="5045104"/>
            <a:ext cx="3309392" cy="15664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2069"/>
              <a:gd name="adj6" fmla="val -7270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Locate the 4 vertical holes inline with the rafter positions approximately 6.5” apart. Note the two end locations must be at the locations in sheet 4</a:t>
            </a:r>
            <a:endParaRPr lang="en-US" b="1" i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BD37CD-429C-4961-B78D-F3EBEDBB637C}"/>
              </a:ext>
            </a:extLst>
          </p:cNvPr>
          <p:cNvCxnSpPr/>
          <p:nvPr/>
        </p:nvCxnSpPr>
        <p:spPr>
          <a:xfrm>
            <a:off x="3949149" y="3609494"/>
            <a:ext cx="622849" cy="1757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70A382-4CD1-4980-98DC-B8F943AD3C93}"/>
              </a:ext>
            </a:extLst>
          </p:cNvPr>
          <p:cNvCxnSpPr>
            <a:cxnSpLocks/>
          </p:cNvCxnSpPr>
          <p:nvPr/>
        </p:nvCxnSpPr>
        <p:spPr>
          <a:xfrm flipH="1">
            <a:off x="4572000" y="3629108"/>
            <a:ext cx="551107" cy="1738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0315FC-1024-466A-956B-21E276FE6D7B}"/>
              </a:ext>
            </a:extLst>
          </p:cNvPr>
          <p:cNvCxnSpPr>
            <a:cxnSpLocks/>
          </p:cNvCxnSpPr>
          <p:nvPr/>
        </p:nvCxnSpPr>
        <p:spPr>
          <a:xfrm flipH="1">
            <a:off x="4571998" y="3556354"/>
            <a:ext cx="1725069" cy="1810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CED69023-E460-4D7A-B5D9-1879D92D8094}"/>
              </a:ext>
            </a:extLst>
          </p:cNvPr>
          <p:cNvSpPr/>
          <p:nvPr/>
        </p:nvSpPr>
        <p:spPr>
          <a:xfrm>
            <a:off x="745999" y="5045104"/>
            <a:ext cx="3309392" cy="1566405"/>
          </a:xfrm>
          <a:prstGeom prst="borderCallout2">
            <a:avLst>
              <a:gd name="adj1" fmla="val -5108"/>
              <a:gd name="adj2" fmla="val -2186"/>
              <a:gd name="adj3" fmla="val -25413"/>
              <a:gd name="adj4" fmla="val -12342"/>
              <a:gd name="adj5" fmla="val -132839"/>
              <a:gd name="adj6" fmla="val 1895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Locate the 2 Horizontal holes inline with the side rafter positions approximately 6.5” apart. Note the two end locations must be at the locations in sheet 4</a:t>
            </a:r>
            <a:endParaRPr lang="en-US" b="1" i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FF0592-7FAB-4563-9271-499170A17B5F}"/>
              </a:ext>
            </a:extLst>
          </p:cNvPr>
          <p:cNvCxnSpPr/>
          <p:nvPr/>
        </p:nvCxnSpPr>
        <p:spPr>
          <a:xfrm flipH="1">
            <a:off x="334978" y="2426871"/>
            <a:ext cx="984937" cy="2217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81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BCCF2A-7D9A-421A-83E2-8D117B7948F0}"/>
              </a:ext>
            </a:extLst>
          </p:cNvPr>
          <p:cNvGrpSpPr/>
          <p:nvPr/>
        </p:nvGrpSpPr>
        <p:grpSpPr>
          <a:xfrm>
            <a:off x="1586484" y="1874520"/>
            <a:ext cx="5971032" cy="1554480"/>
            <a:chOff x="1586484" y="4294318"/>
            <a:chExt cx="5971032" cy="15544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47E65D-D07D-4D4B-808D-08C36E5923E7}"/>
                </a:ext>
              </a:extLst>
            </p:cNvPr>
            <p:cNvSpPr/>
            <p:nvPr/>
          </p:nvSpPr>
          <p:spPr>
            <a:xfrm>
              <a:off x="1586484" y="4294318"/>
              <a:ext cx="5971032" cy="1554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8F8790-681F-4418-986B-5CD827E9E9F1}"/>
                </a:ext>
              </a:extLst>
            </p:cNvPr>
            <p:cNvSpPr/>
            <p:nvPr/>
          </p:nvSpPr>
          <p:spPr>
            <a:xfrm>
              <a:off x="1600200" y="4312606"/>
              <a:ext cx="5943600" cy="153619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B5DC6C-1350-4202-8937-A89E30507A45}"/>
              </a:ext>
            </a:extLst>
          </p:cNvPr>
          <p:cNvSpPr txBox="1"/>
          <p:nvPr/>
        </p:nvSpPr>
        <p:spPr>
          <a:xfrm>
            <a:off x="2186609" y="461175"/>
            <a:ext cx="477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floor and roof superimposed on base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3753E-C918-4A70-BF1E-42F46A56B77B}"/>
              </a:ext>
            </a:extLst>
          </p:cNvPr>
          <p:cNvCxnSpPr/>
          <p:nvPr/>
        </p:nvCxnSpPr>
        <p:spPr>
          <a:xfrm>
            <a:off x="1319916" y="1980272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D4BF37-ADB2-462C-B40B-BF7C9487AFC3}"/>
              </a:ext>
            </a:extLst>
          </p:cNvPr>
          <p:cNvCxnSpPr/>
          <p:nvPr/>
        </p:nvCxnSpPr>
        <p:spPr>
          <a:xfrm>
            <a:off x="1319916" y="3357172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9B4664-9B72-4E5D-853A-7E3F06B4D514}"/>
              </a:ext>
            </a:extLst>
          </p:cNvPr>
          <p:cNvCxnSpPr/>
          <p:nvPr/>
        </p:nvCxnSpPr>
        <p:spPr>
          <a:xfrm>
            <a:off x="1319916" y="2426871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BBDFBC-6DD9-4D84-A0DB-24CD18489747}"/>
              </a:ext>
            </a:extLst>
          </p:cNvPr>
          <p:cNvCxnSpPr/>
          <p:nvPr/>
        </p:nvCxnSpPr>
        <p:spPr>
          <a:xfrm>
            <a:off x="1319915" y="2945031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87265B-03D7-49AC-848E-282650420964}"/>
              </a:ext>
            </a:extLst>
          </p:cNvPr>
          <p:cNvCxnSpPr>
            <a:cxnSpLocks/>
          </p:cNvCxnSpPr>
          <p:nvPr/>
        </p:nvCxnSpPr>
        <p:spPr>
          <a:xfrm>
            <a:off x="1677725" y="1781091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884A22-F9D3-43A4-B061-2D7FAA5A3301}"/>
              </a:ext>
            </a:extLst>
          </p:cNvPr>
          <p:cNvCxnSpPr>
            <a:cxnSpLocks/>
          </p:cNvCxnSpPr>
          <p:nvPr/>
        </p:nvCxnSpPr>
        <p:spPr>
          <a:xfrm>
            <a:off x="2724647" y="1773137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1C40FA-213A-4AD2-9F6A-AD6A90C91B37}"/>
              </a:ext>
            </a:extLst>
          </p:cNvPr>
          <p:cNvCxnSpPr>
            <a:cxnSpLocks/>
          </p:cNvCxnSpPr>
          <p:nvPr/>
        </p:nvCxnSpPr>
        <p:spPr>
          <a:xfrm>
            <a:off x="3949149" y="1781090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0D1700-7E5C-4D67-B790-2A4492681E65}"/>
              </a:ext>
            </a:extLst>
          </p:cNvPr>
          <p:cNvCxnSpPr>
            <a:cxnSpLocks/>
          </p:cNvCxnSpPr>
          <p:nvPr/>
        </p:nvCxnSpPr>
        <p:spPr>
          <a:xfrm>
            <a:off x="5125575" y="1773137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1E1ABB-4AF2-49F1-B8DF-7090EE02692B}"/>
              </a:ext>
            </a:extLst>
          </p:cNvPr>
          <p:cNvCxnSpPr>
            <a:cxnSpLocks/>
          </p:cNvCxnSpPr>
          <p:nvPr/>
        </p:nvCxnSpPr>
        <p:spPr>
          <a:xfrm>
            <a:off x="6310686" y="1730601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7FE404-BF23-4873-84EF-F9AD287F7426}"/>
              </a:ext>
            </a:extLst>
          </p:cNvPr>
          <p:cNvCxnSpPr>
            <a:cxnSpLocks/>
          </p:cNvCxnSpPr>
          <p:nvPr/>
        </p:nvCxnSpPr>
        <p:spPr>
          <a:xfrm>
            <a:off x="7482178" y="1773140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1F9E15E7-2F81-4EDB-963E-E3038641C29D}"/>
              </a:ext>
            </a:extLst>
          </p:cNvPr>
          <p:cNvSpPr/>
          <p:nvPr/>
        </p:nvSpPr>
        <p:spPr>
          <a:xfrm>
            <a:off x="5125575" y="5045104"/>
            <a:ext cx="3309392" cy="15664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2069"/>
              <a:gd name="adj6" fmla="val -7270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 8 each #33 holes at the intersections without screws or holes</a:t>
            </a:r>
            <a:endParaRPr lang="en-US" b="1" i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BD37CD-429C-4961-B78D-F3EBEDBB637C}"/>
              </a:ext>
            </a:extLst>
          </p:cNvPr>
          <p:cNvCxnSpPr/>
          <p:nvPr/>
        </p:nvCxnSpPr>
        <p:spPr>
          <a:xfrm>
            <a:off x="3949149" y="3609494"/>
            <a:ext cx="622849" cy="1757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70A382-4CD1-4980-98DC-B8F943AD3C93}"/>
              </a:ext>
            </a:extLst>
          </p:cNvPr>
          <p:cNvCxnSpPr>
            <a:cxnSpLocks/>
          </p:cNvCxnSpPr>
          <p:nvPr/>
        </p:nvCxnSpPr>
        <p:spPr>
          <a:xfrm flipH="1">
            <a:off x="4572000" y="3629108"/>
            <a:ext cx="551107" cy="1738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0315FC-1024-466A-956B-21E276FE6D7B}"/>
              </a:ext>
            </a:extLst>
          </p:cNvPr>
          <p:cNvCxnSpPr>
            <a:cxnSpLocks/>
          </p:cNvCxnSpPr>
          <p:nvPr/>
        </p:nvCxnSpPr>
        <p:spPr>
          <a:xfrm flipH="1">
            <a:off x="4571998" y="3556354"/>
            <a:ext cx="1725069" cy="1810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CED69023-E460-4D7A-B5D9-1879D92D8094}"/>
              </a:ext>
            </a:extLst>
          </p:cNvPr>
          <p:cNvSpPr/>
          <p:nvPr/>
        </p:nvSpPr>
        <p:spPr>
          <a:xfrm>
            <a:off x="745999" y="5045104"/>
            <a:ext cx="3309392" cy="1566405"/>
          </a:xfrm>
          <a:prstGeom prst="borderCallout2">
            <a:avLst>
              <a:gd name="adj1" fmla="val -5108"/>
              <a:gd name="adj2" fmla="val -2186"/>
              <a:gd name="adj3" fmla="val -25413"/>
              <a:gd name="adj4" fmla="val -12342"/>
              <a:gd name="adj5" fmla="val -132839"/>
              <a:gd name="adj6" fmla="val 1895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 12 each #33 holes at the intersections without screws</a:t>
            </a:r>
            <a:endParaRPr lang="en-US" b="1" i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FF0592-7FAB-4563-9271-499170A17B5F}"/>
              </a:ext>
            </a:extLst>
          </p:cNvPr>
          <p:cNvCxnSpPr/>
          <p:nvPr/>
        </p:nvCxnSpPr>
        <p:spPr>
          <a:xfrm flipH="1">
            <a:off x="334978" y="2426871"/>
            <a:ext cx="984937" cy="2217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95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47E65D-D07D-4D4B-808D-08C36E5923E7}"/>
              </a:ext>
            </a:extLst>
          </p:cNvPr>
          <p:cNvSpPr/>
          <p:nvPr/>
        </p:nvSpPr>
        <p:spPr>
          <a:xfrm>
            <a:off x="1586484" y="1874520"/>
            <a:ext cx="5971032" cy="1554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5DC6C-1350-4202-8937-A89E30507A45}"/>
              </a:ext>
            </a:extLst>
          </p:cNvPr>
          <p:cNvSpPr txBox="1"/>
          <p:nvPr/>
        </p:nvSpPr>
        <p:spPr>
          <a:xfrm>
            <a:off x="2186609" y="461175"/>
            <a:ext cx="477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Base Configuration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Drill 24 each #19 (0.166”) holes at all the #33 hole locations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3753E-C918-4A70-BF1E-42F46A56B77B}"/>
              </a:ext>
            </a:extLst>
          </p:cNvPr>
          <p:cNvCxnSpPr/>
          <p:nvPr/>
        </p:nvCxnSpPr>
        <p:spPr>
          <a:xfrm>
            <a:off x="1319916" y="1980272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D4BF37-ADB2-462C-B40B-BF7C9487AFC3}"/>
              </a:ext>
            </a:extLst>
          </p:cNvPr>
          <p:cNvCxnSpPr/>
          <p:nvPr/>
        </p:nvCxnSpPr>
        <p:spPr>
          <a:xfrm>
            <a:off x="1319916" y="3357172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9B4664-9B72-4E5D-853A-7E3F06B4D514}"/>
              </a:ext>
            </a:extLst>
          </p:cNvPr>
          <p:cNvCxnSpPr/>
          <p:nvPr/>
        </p:nvCxnSpPr>
        <p:spPr>
          <a:xfrm>
            <a:off x="1319916" y="2426871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BBDFBC-6DD9-4D84-A0DB-24CD18489747}"/>
              </a:ext>
            </a:extLst>
          </p:cNvPr>
          <p:cNvCxnSpPr/>
          <p:nvPr/>
        </p:nvCxnSpPr>
        <p:spPr>
          <a:xfrm>
            <a:off x="1319915" y="2945031"/>
            <a:ext cx="65041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87265B-03D7-49AC-848E-282650420964}"/>
              </a:ext>
            </a:extLst>
          </p:cNvPr>
          <p:cNvCxnSpPr>
            <a:cxnSpLocks/>
          </p:cNvCxnSpPr>
          <p:nvPr/>
        </p:nvCxnSpPr>
        <p:spPr>
          <a:xfrm>
            <a:off x="1677725" y="1781091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884A22-F9D3-43A4-B061-2D7FAA5A3301}"/>
              </a:ext>
            </a:extLst>
          </p:cNvPr>
          <p:cNvCxnSpPr>
            <a:cxnSpLocks/>
          </p:cNvCxnSpPr>
          <p:nvPr/>
        </p:nvCxnSpPr>
        <p:spPr>
          <a:xfrm>
            <a:off x="2724647" y="1773137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1C40FA-213A-4AD2-9F6A-AD6A90C91B37}"/>
              </a:ext>
            </a:extLst>
          </p:cNvPr>
          <p:cNvCxnSpPr>
            <a:cxnSpLocks/>
          </p:cNvCxnSpPr>
          <p:nvPr/>
        </p:nvCxnSpPr>
        <p:spPr>
          <a:xfrm>
            <a:off x="3949149" y="1781090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0D1700-7E5C-4D67-B790-2A4492681E65}"/>
              </a:ext>
            </a:extLst>
          </p:cNvPr>
          <p:cNvCxnSpPr>
            <a:cxnSpLocks/>
          </p:cNvCxnSpPr>
          <p:nvPr/>
        </p:nvCxnSpPr>
        <p:spPr>
          <a:xfrm>
            <a:off x="5125575" y="1773137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1E1ABB-4AF2-49F1-B8DF-7090EE02692B}"/>
              </a:ext>
            </a:extLst>
          </p:cNvPr>
          <p:cNvCxnSpPr>
            <a:cxnSpLocks/>
          </p:cNvCxnSpPr>
          <p:nvPr/>
        </p:nvCxnSpPr>
        <p:spPr>
          <a:xfrm>
            <a:off x="6310686" y="1730601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7FE404-BF23-4873-84EF-F9AD287F7426}"/>
              </a:ext>
            </a:extLst>
          </p:cNvPr>
          <p:cNvCxnSpPr>
            <a:cxnSpLocks/>
          </p:cNvCxnSpPr>
          <p:nvPr/>
        </p:nvCxnSpPr>
        <p:spPr>
          <a:xfrm>
            <a:off x="7482178" y="1773140"/>
            <a:ext cx="0" cy="186060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D5491A2-DA6C-4E24-921D-646543D9782E}"/>
              </a:ext>
            </a:extLst>
          </p:cNvPr>
          <p:cNvSpPr txBox="1"/>
          <p:nvPr/>
        </p:nvSpPr>
        <p:spPr>
          <a:xfrm>
            <a:off x="2186609" y="4253948"/>
            <a:ext cx="5295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the PEM inserts thru the bottom of the base to ensure proper alignment. Press into position using the tooling supplied by Joe Burden</a:t>
            </a:r>
          </a:p>
        </p:txBody>
      </p:sp>
    </p:spTree>
    <p:extLst>
      <p:ext uri="{BB962C8B-B14F-4D97-AF65-F5344CB8AC3E}">
        <p14:creationId xmlns:p14="http://schemas.microsoft.com/office/powerpoint/2010/main" val="499237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mber uploaded picture #17151">
            <a:extLst>
              <a:ext uri="{FF2B5EF4-FFF2-40B4-BE49-F238E27FC236}">
                <a16:creationId xmlns:a16="http://schemas.microsoft.com/office/drawing/2014/main" id="{BA084F6F-E341-C20D-ADD4-9A3F5B21C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14247" r="-1304" b="18722"/>
          <a:stretch/>
        </p:blipFill>
        <p:spPr bwMode="auto">
          <a:xfrm>
            <a:off x="5323562" y="200417"/>
            <a:ext cx="3569917" cy="45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D5255A-5DF2-625F-192D-96D6AAE06A31}"/>
              </a:ext>
            </a:extLst>
          </p:cNvPr>
          <p:cNvSpPr txBox="1"/>
          <p:nvPr/>
        </p:nvSpPr>
        <p:spPr>
          <a:xfrm>
            <a:off x="275574" y="5200097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Geometr415 Md BT Medium"/>
              </a:rPr>
              <a:t>PER CMR,</a:t>
            </a:r>
          </a:p>
          <a:p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Geometr415 Md BT Medium"/>
              </a:rPr>
              <a:t> they recommend the following adhesive for the power plant interior models. We recommend using </a:t>
            </a:r>
            <a:r>
              <a:rPr lang="en-US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Geometr415 Md BT Medium"/>
              </a:rPr>
              <a:t>Scalecoat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Geometr415 Md BT Medium"/>
              </a:rPr>
              <a:t> </a:t>
            </a:r>
            <a:r>
              <a:rPr lang="en-US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Geometr415 Md BT Medium"/>
              </a:rPr>
              <a:t>Probond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Geometr415 Md BT Medium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56AE6-7457-F5EA-9F9F-DE0AECB5397D}"/>
              </a:ext>
            </a:extLst>
          </p:cNvPr>
          <p:cNvSpPr txBox="1"/>
          <p:nvPr/>
        </p:nvSpPr>
        <p:spPr>
          <a:xfrm>
            <a:off x="5599134" y="4876931"/>
            <a:ext cx="326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Valley small girder set, select a size that will cover the small diameter nuts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EDE4A-5A54-F823-B0EF-266882A5F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55" t="10004" r="34615" b="62645"/>
          <a:stretch/>
        </p:blipFill>
        <p:spPr>
          <a:xfrm>
            <a:off x="1878905" y="4214122"/>
            <a:ext cx="1665962" cy="914400"/>
          </a:xfrm>
          <a:prstGeom prst="rect">
            <a:avLst/>
          </a:prstGeom>
        </p:spPr>
      </p:pic>
      <p:pic>
        <p:nvPicPr>
          <p:cNvPr id="1028" name="Picture 4" descr="Threaded rod dimensions">
            <a:extLst>
              <a:ext uri="{FF2B5EF4-FFF2-40B4-BE49-F238E27FC236}">
                <a16:creationId xmlns:a16="http://schemas.microsoft.com/office/drawing/2014/main" id="{AF345E64-96A9-30F0-FB03-301D4C7CB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8165" y="3171449"/>
            <a:ext cx="2054269" cy="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299D1E7-184C-0A0A-D715-BDCDB2A0D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16711" r="10541" b="13080"/>
          <a:stretch/>
        </p:blipFill>
        <p:spPr bwMode="auto">
          <a:xfrm>
            <a:off x="2387748" y="2461031"/>
            <a:ext cx="466244" cy="4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mber uploaded picture #17151">
            <a:extLst>
              <a:ext uri="{FF2B5EF4-FFF2-40B4-BE49-F238E27FC236}">
                <a16:creationId xmlns:a16="http://schemas.microsoft.com/office/drawing/2014/main" id="{C0EA34EA-D7DB-E198-EC62-7D8ABC24F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6" t="37966" r="23516" b="24958"/>
          <a:stretch/>
        </p:blipFill>
        <p:spPr bwMode="auto">
          <a:xfrm>
            <a:off x="2296732" y="-828398"/>
            <a:ext cx="648276" cy="328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7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E9121-500C-FFE6-64E4-71847CF77CBB}"/>
              </a:ext>
            </a:extLst>
          </p:cNvPr>
          <p:cNvSpPr txBox="1"/>
          <p:nvPr/>
        </p:nvSpPr>
        <p:spPr>
          <a:xfrm>
            <a:off x="167268" y="245327"/>
            <a:ext cx="880946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Order for turbine and condensers with floors and railings</a:t>
            </a:r>
          </a:p>
          <a:p>
            <a:pPr algn="l"/>
            <a:r>
              <a:rPr lang="en-US" sz="2800" b="0" i="0" u="none" strike="noStrike" baseline="0" dirty="0">
                <a:latin typeface="Arial" panose="020B0604020202020204" pitchFamily="34" charset="0"/>
              </a:rPr>
              <a:t>Custom Model Railroads - Kits</a:t>
            </a:r>
          </a:p>
          <a:p>
            <a:pPr algn="l"/>
            <a:r>
              <a:rPr lang="en-US" sz="2800" b="0" i="0" u="none" strike="noStrike" baseline="0" dirty="0">
                <a:latin typeface="Arial" panose="020B0604020202020204" pitchFamily="34" charset="0"/>
              </a:rPr>
              <a:t>1120 East 30th Street</a:t>
            </a:r>
          </a:p>
          <a:p>
            <a:pPr algn="l"/>
            <a:r>
              <a:rPr lang="en-US" sz="2800" b="0" i="0" u="none" strike="noStrike" baseline="0" dirty="0">
                <a:latin typeface="Arial" panose="020B0604020202020204" pitchFamily="34" charset="0"/>
              </a:rPr>
              <a:t>Baltimore Md 21218</a:t>
            </a: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Joseph Burden Deliver To:</a:t>
            </a:r>
          </a:p>
          <a:p>
            <a:pPr algn="l"/>
            <a:r>
              <a:rPr lang="en-US" sz="2400" b="0" i="0" u="none" strike="noStrike" baseline="0" dirty="0" err="1">
                <a:latin typeface="Arial" panose="020B0604020202020204" pitchFamily="34" charset="0"/>
              </a:rPr>
              <a:t>Metrolina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Model Railroaders club </a:t>
            </a:r>
            <a:r>
              <a:rPr lang="en-US" sz="2400" b="0" i="0" u="none" strike="noStrike" baseline="0" dirty="0" err="1">
                <a:latin typeface="Arial" panose="020B0604020202020204" pitchFamily="34" charset="0"/>
              </a:rPr>
              <a:t>Metrolina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Model Railroaders </a:t>
            </a: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11927 Creek Turn Dr. 11927 Creek Turn Dr.</a:t>
            </a: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Charlotte, NC 28278 Charlotte, NC 28278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Date: 07/24/2017 Number: 170713332 Account Number: 2756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Payment Terms: Credit Card - MC/Visa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Reference:</a:t>
            </a:r>
          </a:p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Quantity </a:t>
            </a:r>
            <a:r>
              <a:rPr lang="en-US" dirty="0">
                <a:latin typeface="Arial" panose="020B0604020202020204" pitchFamily="34" charset="0"/>
              </a:rPr>
              <a:t>4</a:t>
            </a:r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Turbine Casting - HO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2 Floor, condenser and stairs with railings. 30.00 T 60.00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2 Complete Overhead </a:t>
            </a:r>
            <a:r>
              <a:rPr lang="en-US" sz="1800" b="0" i="0" u="none" strike="noStrike" baseline="0" dirty="0" err="1">
                <a:latin typeface="Arial" panose="020B0604020202020204" pitchFamily="34" charset="0"/>
              </a:rPr>
              <a:t>Traveleing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 Crane and Hoist Assembly 20.00 T 40.00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1 Shipping rate $151-$449 24.00 24.00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Total: $224.00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Sales Tax: $0.00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Grand Total: $224.00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Paid Amount: $0.00 Balance Due: $224.00</a:t>
            </a:r>
          </a:p>
        </p:txBody>
      </p:sp>
    </p:spTree>
    <p:extLst>
      <p:ext uri="{BB962C8B-B14F-4D97-AF65-F5344CB8AC3E}">
        <p14:creationId xmlns:p14="http://schemas.microsoft.com/office/powerpoint/2010/main" val="1169433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56438</TotalTime>
  <Words>1038</Words>
  <Application>Microsoft Office PowerPoint</Application>
  <PresentationFormat>On-screen Show (4:3)</PresentationFormat>
  <Paragraphs>118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fabriga</vt:lpstr>
      <vt:lpstr>Geometr415 Md BT Medium</vt:lpstr>
      <vt:lpstr>Lato</vt:lpstr>
      <vt:lpstr>Market Sans</vt:lpstr>
      <vt:lpstr>Univers</vt:lpstr>
      <vt:lpstr>Office Theme</vt:lpstr>
      <vt:lpstr>Power Plant Floor Drill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Plant Floor Drill guide</dc:title>
  <dc:creator>Joseph Burden</dc:creator>
  <cp:lastModifiedBy>Joseph Burden</cp:lastModifiedBy>
  <cp:revision>39</cp:revision>
  <cp:lastPrinted>2021-08-04T13:45:17Z</cp:lastPrinted>
  <dcterms:created xsi:type="dcterms:W3CDTF">2021-05-16T16:41:02Z</dcterms:created>
  <dcterms:modified xsi:type="dcterms:W3CDTF">2024-07-12T16:27:38Z</dcterms:modified>
</cp:coreProperties>
</file>